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E642F-7FA0-4867-9894-243EA473C3E3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32966-EAA6-47F7-B897-BD4B0A83D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50030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 OF HYPERLIPIDEMIA</a:t>
            </a:r>
            <a:br>
              <a:rPr lang="sr-Latn-C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1752600"/>
          </a:xfrm>
        </p:spPr>
        <p:txBody>
          <a:bodyPr>
            <a:normAutofit/>
          </a:bodyPr>
          <a:lstStyle/>
          <a:p>
            <a:r>
              <a:rPr lang="en" sz="24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Wingdings 2"/>
              </a:rPr>
              <a:t>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Reduced number of receptors for LDL</a:t>
            </a:r>
          </a:p>
          <a:p>
            <a:pPr marL="342900" indent="-342900" algn="l"/>
            <a:r>
              <a:rPr lang="en" sz="16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Angina pectoris, stroke</a:t>
            </a:r>
          </a:p>
          <a:p>
            <a:pPr marL="342900" indent="-342900" algn="l"/>
            <a:r>
              <a:rPr lang="en" sz="2800" dirty="0">
                <a:solidFill>
                  <a:srgbClr val="FFFF25"/>
                </a:solidFill>
                <a:latin typeface="Comic Sans MS" pitchFamily="66" charset="0"/>
              </a:rPr>
              <a:t> 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Statins, resins, nicotine acid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endParaRPr lang="el-GR" sz="3600" b="1" dirty="0">
              <a:solidFill>
                <a:srgbClr val="004800"/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Family or</a:t>
            </a:r>
          </a:p>
          <a:p>
            <a:pPr algn="ctr">
              <a:spcBef>
                <a:spcPct val="20000"/>
              </a:spcBef>
            </a:pPr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polygenic hypercholesterolemia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endParaRPr lang="el-GR" sz="3600" b="1" dirty="0">
              <a:solidFill>
                <a:srgbClr val="004800"/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Familiar</a:t>
            </a:r>
          </a:p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hypoalphalipoproteinemia</a:t>
            </a:r>
          </a:p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(low HDL syndrome)</a:t>
            </a: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Wingdings 2"/>
              </a:rPr>
              <a:t>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Increased removal of HDL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Angina pectoris, stroke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Nicotinic acid, fibrates, statins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endParaRPr lang="el-GR" sz="3600" b="1" dirty="0">
              <a:solidFill>
                <a:srgbClr val="004800"/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36519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5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STATINS</a:t>
            </a:r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Statins should be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taken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in the evening, because synthesi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cholesterol is higher at night</a:t>
            </a:r>
          </a:p>
          <a:p>
            <a:pPr marL="342900" indent="-342900" algn="l"/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They are excreted through bile</a:t>
            </a:r>
          </a:p>
          <a:p>
            <a:pPr marL="342900" indent="-342900" algn="l"/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They are teratogenic</a:t>
            </a:r>
          </a:p>
          <a:p>
            <a:pPr marL="342900" indent="-342900" algn="l"/>
            <a:endParaRPr lang="el-GR" sz="2800" b="1" dirty="0">
              <a:solidFill>
                <a:srgbClr val="004800"/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Adverse effects of statins: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muscle pains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hepatitis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myopathy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peripheral neuropathy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insomnia, nightmares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difficult concentration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(pravastatin does not pass into the CNS)</a:t>
            </a: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786842" cy="1752600"/>
          </a:xfrm>
        </p:spPr>
        <p:txBody>
          <a:bodyPr>
            <a:noAutofit/>
          </a:bodyPr>
          <a:lstStyle/>
          <a:p>
            <a:pPr marL="342900" indent="-342900" algn="l">
              <a:buFont typeface="Monotype Sorts" pitchFamily="2" charset="2"/>
              <a:buChar char="f"/>
            </a:pP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Most statins are metabolized via P-450 3A4</a:t>
            </a:r>
          </a:p>
          <a:p>
            <a:pPr marL="342900" indent="-342900" algn="l"/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Fluvastatin is metabolized via P-450 2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9</a:t>
            </a:r>
            <a:endParaRPr lang="sr-Cyrl-CS" sz="16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>
              <a:buFont typeface="Monotype Sorts" pitchFamily="2" charset="2"/>
              <a:buChar char="f"/>
            </a:pPr>
            <a:r>
              <a:rPr lang="en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Medicines that inhibit 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CYP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3A4 or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CYP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2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9: antibiotics, antifungal drugs, protease inhibitors, ciclosporin</a:t>
            </a:r>
            <a:endParaRPr lang="sr-Cyrl-CS" sz="24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7158" y="1857364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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Pravastatin is not metabolized via cytochrome P-450</a:t>
            </a:r>
          </a:p>
          <a:p>
            <a:pPr marL="342900" indent="-342900" algn="l"/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Fibrates and statins potentiate the possibility myopathy</a:t>
            </a:r>
            <a:endParaRPr lang="sr-Cyrl-CS" sz="16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2500306"/>
            <a:ext cx="807249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40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BILE ACID BINDING RESINS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5720" y="1928802"/>
            <a:ext cx="8429684" cy="175260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85000"/>
              </a:lnSpc>
            </a:pP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They are added to people receiving statins, but there was not enough lipid lowering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b="1" dirty="0">
                <a:solidFill>
                  <a:srgbClr val="FF0000"/>
                </a:solidFill>
                <a:latin typeface=""/>
              </a:rPr>
              <a:t>⋆</a:t>
            </a:r>
            <a:r>
              <a:rPr lang="en" b="1" dirty="0">
                <a:solidFill>
                  <a:srgbClr val="004800"/>
                </a:solidFill>
                <a:latin typeface="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cholestyramine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(4-8g/12h)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b="1" dirty="0">
                <a:solidFill>
                  <a:srgbClr val="FF0000"/>
                </a:solidFill>
                <a:latin typeface=""/>
              </a:rPr>
              <a:t>⋆</a:t>
            </a:r>
            <a:r>
              <a:rPr lang="en" b="1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cholestipol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(5-10g/12h)</a:t>
            </a:r>
          </a:p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842968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Adverse effects of bile acid binding resins: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endParaRPr lang="sr-Cyrl-CS" sz="16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bloating, constipation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reduce the absorption of vitamin D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cholestyramine can cause hyperchloremic acidosis in children or adults with kidney failure</a:t>
            </a: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785926"/>
            <a:ext cx="8786874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C00000"/>
                </a:solidFill>
                <a:latin typeface="Jokerman" pitchFamily="82" charset="0"/>
              </a:rPr>
              <a:t>∂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Cholesterol deposition in the arterial wall</a:t>
            </a:r>
          </a:p>
          <a:p>
            <a:pPr marL="342900" indent="-342900" algn="l"/>
            <a:endParaRPr lang="sr-Cyrl-CS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Jokerman" pitchFamily="82" charset="0"/>
              </a:rPr>
              <a:t> </a:t>
            </a:r>
            <a:r>
              <a:rPr lang="en" dirty="0">
                <a:solidFill>
                  <a:srgbClr val="C00000"/>
                </a:solidFill>
                <a:latin typeface="Jokerman" pitchFamily="82" charset="0"/>
              </a:rPr>
              <a:t>∂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HDL particles carry cholesterol away from the artery wall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101432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NICOTIN</a:t>
            </a:r>
            <a:r>
              <a:rPr lang="sr-Latn-RS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IC</a:t>
            </a:r>
            <a:r>
              <a:rPr lang="en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ACID</a:t>
            </a:r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5724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It inhibits the mobilization of free fat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ty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acid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and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therefore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 formation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VLDL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is reduced in the liver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It increases the level of HDL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Moves dense LDL particles to larger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and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less 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dense</a:t>
            </a:r>
            <a:endParaRPr lang="en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It is combined with resins or with fibrates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5724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Side effects of nicotinic acid: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facial flushing (can be prevented with 325mg aspirin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taken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30-60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minutes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before nicotine acid)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tachyphylaxis to redness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conjunctivitis, nasal congestion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diarrhea</a:t>
            </a: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5724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2071678"/>
            <a:ext cx="8072494" cy="296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Side effects of nicotinic acid: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acanthosis nigricans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chemeClr val="accent4">
                  <a:lumMod val="50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ichthyosis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hepatitis</a:t>
            </a: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5724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21442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FF0000"/>
                </a:solidFill>
                <a:latin typeface="Comic Sans MS" pitchFamily="66" charset="0"/>
              </a:rPr>
              <a:t>⋆</a:t>
            </a:r>
            <a:r>
              <a:rPr lang="en" sz="2800" b="1" dirty="0">
                <a:solidFill>
                  <a:srgbClr val="0082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Nicotinic acid should be taken at the end of a meal</a:t>
            </a:r>
          </a:p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FF0000"/>
                </a:solidFill>
                <a:latin typeface="Comic Sans MS" pitchFamily="66" charset="0"/>
              </a:rPr>
              <a:t>⋆</a:t>
            </a:r>
            <a:r>
              <a:rPr lang="en" sz="2800" b="1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Dose: </a:t>
            </a:r>
            <a:r>
              <a:rPr lang="en" sz="280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maximum 3 g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per day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75724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40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" sz="4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FIBRAT</a:t>
            </a:r>
            <a:r>
              <a:rPr lang="sr-Latn-RS" sz="4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</a:t>
            </a:r>
            <a:r>
              <a:rPr lang="en" sz="4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</a:t>
            </a: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21442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8572528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They increase the oxidation of fatty acids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in muscles and liver</a:t>
            </a:r>
          </a:p>
          <a:p>
            <a:pPr marL="342900" indent="-342900" algn="l"/>
            <a:endParaRPr lang="en-US" sz="3600" b="1" dirty="0">
              <a:solidFill>
                <a:srgbClr val="0048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Arial Unicode MS" pitchFamily="34" charset="-128"/>
              <a:cs typeface="Arial Unicode MS" pitchFamily="34" charset="-128"/>
              <a:sym typeface="Monotype Sorts" pitchFamily="2" charset="2"/>
            </a:endParaRPr>
          </a:p>
          <a:p>
            <a:pPr marL="342900" indent="-342900" algn="l"/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Activity </a:t>
            </a:r>
            <a:r>
              <a:rPr lang="sr-Latn-RS" sz="28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of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lipoprotein lipase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increases</a:t>
            </a:r>
          </a:p>
          <a:p>
            <a:pPr marL="342900" indent="-342900" algn="l"/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May increase LDL levels</a:t>
            </a:r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4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57356" y="1500174"/>
            <a:ext cx="728664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b="1" dirty="0">
                <a:solidFill>
                  <a:srgbClr val="FF0000"/>
                </a:solidFill>
                <a:latin typeface=""/>
              </a:rPr>
              <a:t>⋆</a:t>
            </a:r>
            <a:r>
              <a:rPr lang="en" b="1" dirty="0">
                <a:solidFill>
                  <a:srgbClr val="008200"/>
                </a:solidFill>
                <a:latin typeface="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fenofibrate</a:t>
            </a:r>
          </a:p>
          <a:p>
            <a:pPr marL="342900" indent="-342900" algn="l"/>
            <a:endParaRPr lang="sr-Cyrl-CS" b="1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b="1" dirty="0">
                <a:solidFill>
                  <a:srgbClr val="FF0000"/>
                </a:solidFill>
                <a:latin typeface=""/>
              </a:rPr>
              <a:t>⋆</a:t>
            </a:r>
            <a:r>
              <a:rPr lang="en" b="1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bezafibrate</a:t>
            </a:r>
          </a:p>
          <a:p>
            <a:pPr marL="342900" indent="-342900" algn="l"/>
            <a:endParaRPr lang="sr-Cyrl-CS" b="1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b="1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rgbClr val="FF0000"/>
                </a:solidFill>
                <a:latin typeface=""/>
              </a:rPr>
              <a:t>⋆</a:t>
            </a:r>
            <a:r>
              <a:rPr lang="en" b="1" dirty="0">
                <a:solidFill>
                  <a:srgbClr val="004800"/>
                </a:solidFill>
                <a:latin typeface="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ciprofibrate</a:t>
            </a:r>
            <a:endParaRPr lang="sr-Cyrl-CS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000372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85786" y="642918"/>
            <a:ext cx="835821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2800" b="1" dirty="0">
                <a:solidFill>
                  <a:srgbClr val="0082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82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Adverse effects of fibrates:</a:t>
            </a:r>
            <a:endParaRPr lang="sr-Cyrl-CS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/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erectile dysfunction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endParaRPr lang="en-U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myositis</a:t>
            </a:r>
          </a:p>
          <a:p>
            <a:pPr marL="342900" indent="-342900" algn="l"/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displacement of warfarin from albumin</a:t>
            </a:r>
          </a:p>
          <a:p>
            <a:pPr marL="342900" indent="-342900" algn="l"/>
            <a:endParaRPr lang="sr-Cyrl-CS" sz="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formation of gallstones</a:t>
            </a: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4810" y="3214686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307181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428868"/>
            <a:ext cx="835821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4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SYROSTANOL</a:t>
            </a:r>
          </a:p>
          <a:p>
            <a:pPr marL="342900" indent="-342900"/>
            <a:endParaRPr lang="sr-Cyrl-CS" sz="105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from margarine,</a:t>
            </a: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inhibits cholesterol absorption</a:t>
            </a:r>
            <a:endParaRPr lang="el-GR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4810" y="3214686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307181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878687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Secondary causes of hyperlipidemia:</a:t>
            </a:r>
          </a:p>
          <a:p>
            <a:pPr marL="342900" indent="-342900"/>
            <a:endParaRPr lang="sr-Cyrl-CS" sz="12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12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r>
              <a:rPr lang="en" sz="1800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obesity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diabetes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sr-Latn-RS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ellitus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hypothyroidism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nephrotic syndrome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alcoholism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oral estrogen therapy</a:t>
            </a: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administration of isotretinoin</a:t>
            </a:r>
          </a:p>
          <a:p>
            <a:pPr marL="342900" indent="-342900" algn="l"/>
            <a:endParaRPr lang="en-US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428868"/>
            <a:ext cx="835821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4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Ω </a:t>
            </a:r>
            <a:r>
              <a:rPr lang="en" sz="4400" b="1" baseline="-250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 </a:t>
            </a:r>
            <a:r>
              <a:rPr lang="en" sz="4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FATTY ACIDS</a:t>
            </a:r>
          </a:p>
          <a:p>
            <a:pPr marL="342900" indent="-342900"/>
            <a:endParaRPr lang="el-GR" sz="105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reduce triglycerides for 30%</a:t>
            </a: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 a dose </a:t>
            </a:r>
            <a:r>
              <a:rPr lang="en" sz="280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of 3 g /day</a:t>
            </a:r>
            <a:endParaRPr lang="el-GR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4810" y="3214686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307181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428868"/>
            <a:ext cx="835821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ANABOLIC STEROIDS</a:t>
            </a:r>
          </a:p>
          <a:p>
            <a:pPr marL="342900" indent="-342900"/>
            <a:endParaRPr lang="el-GR" sz="105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(OXANDROLON and STANO</a:t>
            </a:r>
            <a:r>
              <a:rPr lang="sr-Latn-RS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Z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OLOL)</a:t>
            </a:r>
          </a:p>
          <a:p>
            <a:pPr marL="342900" indent="-342900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reduce the excretion of triglycerides from the liver</a:t>
            </a:r>
            <a:endParaRPr lang="el-GR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14810" y="3214686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0034" y="64291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r-Cyrl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48" y="3071810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endParaRPr lang="el-GR" sz="48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71736" y="2714620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5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071546"/>
            <a:ext cx="9072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034" y="1357298"/>
            <a:ext cx="8643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5786" y="100010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endParaRPr lang="sr-Cyrl-C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20" y="2268683"/>
            <a:ext cx="885828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 </a:t>
            </a:r>
            <a:endParaRPr lang="sr-Cyrl-CS" sz="2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878687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Secondary causes of hyperlipidemia:</a:t>
            </a:r>
          </a:p>
          <a:p>
            <a:pPr marL="342900" indent="-342900"/>
            <a:r>
              <a:rPr lang="en" sz="12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sr-Cyrl-CS" sz="2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12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1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application of sertraline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application of protease inhibitors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application of beta-blockers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application of corticosteroids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cyclosporine administration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application of thiazides</a:t>
            </a:r>
          </a:p>
          <a:p>
            <a:pPr marL="342900" indent="-342900"/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342900" indent="-342900" algn="l"/>
            <a:endParaRPr lang="en-US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5728"/>
            <a:ext cx="878687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342900" indent="-342900"/>
            <a:r>
              <a:rPr lang="en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Lipid target values:</a:t>
            </a:r>
          </a:p>
          <a:p>
            <a:pPr marL="342900" indent="-342900"/>
            <a:r>
              <a:rPr lang="en" sz="12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sr-Cyrl-CS" sz="2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12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12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1800" dirty="0">
                <a:solidFill>
                  <a:srgbClr val="004800"/>
                </a:solidFill>
                <a:latin typeface="Comic Sans MS" pitchFamily="66" charset="0"/>
              </a:rPr>
              <a:t>     </a:t>
            </a:r>
            <a:r>
              <a:rPr lang="e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LDL cholesterol &lt; 4.3mM/L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(if there are no risk factors)</a:t>
            </a:r>
          </a:p>
          <a:p>
            <a:pPr marL="342900" indent="-342900" algn="l"/>
            <a:endParaRPr lang="sr-Cyrl-CS" sz="1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LDL cholesterol &lt; 3.4mM/L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(if there are 2 or more risk factors)</a:t>
            </a:r>
          </a:p>
          <a:p>
            <a:pPr marL="342900" indent="-342900" algn="l"/>
            <a:endParaRPr lang="sr-Cyrl-CS" sz="18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LDL cholesterol &lt; 2.6mM/L</a:t>
            </a:r>
          </a:p>
          <a:p>
            <a:pPr marL="342900" indent="-342900" algn="l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 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(if there is cardiovascular disease)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8786874" cy="1752600"/>
          </a:xfrm>
        </p:spPr>
        <p:txBody>
          <a:bodyPr>
            <a:noAutofit/>
          </a:bodyPr>
          <a:lstStyle/>
          <a:p>
            <a:pPr marL="342900" indent="-342900"/>
            <a:r>
              <a:rPr lang="en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Lipid target values:</a:t>
            </a:r>
          </a:p>
          <a:p>
            <a:pPr marL="342900" indent="-342900"/>
            <a:r>
              <a:rPr lang="en" sz="12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sr-Cyrl-CS" sz="20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sr-Cyrl-CS" sz="12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/>
            <a:r>
              <a:rPr lang="en" sz="1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sr-Cyrl-CS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/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  <a:r>
              <a:rPr lang="e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Serum triglyceride level &lt; 2.3mM/L</a:t>
            </a:r>
          </a:p>
          <a:p>
            <a:pPr marL="342900" indent="-342900"/>
            <a:endParaRPr lang="sr-Cyrl-CS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Arial Unicode MS" pitchFamily="34" charset="-128"/>
              <a:cs typeface="Arial Unicode MS" pitchFamily="34" charset="-128"/>
              <a:sym typeface="Monotype Sorts" pitchFamily="2" charset="2"/>
            </a:endParaRPr>
          </a:p>
          <a:p>
            <a:pPr marL="342900" indent="-342900"/>
            <a:r>
              <a:rPr lang="en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Monotype Sorts" pitchFamily="2" charset="2"/>
              </a:rPr>
              <a:t></a:t>
            </a:r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HDL cholesterol &gt; 1.2mM/L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Mistral"/>
              </a:rPr>
              <a:t>♀</a:t>
            </a:r>
            <a:endParaRPr lang="sr-Cyrl-CS" sz="40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marL="342900" indent="-342900"/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sym typeface="WP IconicSymbolsA" pitchFamily="2" charset="2"/>
              </a:rPr>
              <a:t>         &gt; 1.4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mM/L 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Mistral"/>
              </a:rPr>
              <a:t>♂</a:t>
            </a:r>
            <a:r>
              <a:rPr lang="en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sym typeface="WP IconicSymbolsA" pitchFamily="2" charset="2"/>
              </a:rPr>
              <a:t> </a:t>
            </a:r>
            <a:endParaRPr lang="sr-Cyrl-CS" sz="40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marL="342900" indent="-342900"/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8786874" cy="1752600"/>
          </a:xfrm>
        </p:spPr>
        <p:txBody>
          <a:bodyPr>
            <a:noAutofit/>
          </a:bodyPr>
          <a:lstStyle/>
          <a:p>
            <a:r>
              <a:rPr lang="en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Familiar</a:t>
            </a:r>
          </a:p>
          <a:p>
            <a:r>
              <a:rPr lang="en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</a:t>
            </a:r>
            <a:r>
              <a:rPr lang="sr-Latn-RS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y</a:t>
            </a:r>
            <a:r>
              <a:rPr lang="en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pertriglyceridemia</a:t>
            </a:r>
          </a:p>
          <a:p>
            <a:endParaRPr lang="sr-Cyrl-CS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sr-Cyrl-CS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sr-Latn-CS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42900" indent="-342900"/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</a:t>
            </a:r>
          </a:p>
          <a:p>
            <a:pPr marL="342900" indent="-342900"/>
            <a:r>
              <a:rPr lang="en" dirty="0">
                <a:solidFill>
                  <a:srgbClr val="008200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0082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2643182"/>
            <a:ext cx="9001156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 </a:t>
            </a:r>
            <a:r>
              <a:rPr lang="en" sz="3200"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 </a:t>
            </a:r>
            <a:r>
              <a:rPr lang="en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* </a:t>
            </a:r>
            <a:r>
              <a:rPr lang="en" sz="280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Decreased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activity of lipoprotein lipase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280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* </a:t>
            </a:r>
            <a:r>
              <a:rPr lang="en" sz="280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Increased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formation of VLDL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Pancreatitis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Fibrates, nicotinic acid, Ω -3 fatty acids</a:t>
            </a:r>
            <a:endParaRPr lang="el-GR" sz="36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Wingdings 2"/>
              </a:rPr>
              <a:t>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Increased secretion of VLDL containing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apolipoprotein B, and greater conversion to LDL</a:t>
            </a:r>
          </a:p>
          <a:p>
            <a:pPr marL="342900" indent="-342900" algn="l"/>
            <a:r>
              <a:rPr lang="en" sz="28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Angina pectoris, stroke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 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Statins, nicotinic acid, fibrates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28596" y="857232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Familiar</a:t>
            </a:r>
          </a:p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combined hyperlipidemia</a:t>
            </a:r>
            <a:endParaRPr lang="sr-Latn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00034" y="2714620"/>
            <a:ext cx="8786842" cy="1752600"/>
          </a:xfrm>
        </p:spPr>
        <p:txBody>
          <a:bodyPr>
            <a:noAutofit/>
          </a:bodyPr>
          <a:lstStyle/>
          <a:p>
            <a:pPr marL="342900" indent="-342900" algn="l"/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Wingdings 2"/>
              </a:rPr>
              <a:t></a:t>
            </a:r>
            <a:r>
              <a:rPr lang="en" sz="2800" b="1" dirty="0">
                <a:solidFill>
                  <a:srgbClr val="0048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  <a:sym typeface="MapInfo Cartographic" pitchFamily="18" charset="2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Greater secretion of VLDL</a:t>
            </a:r>
          </a:p>
          <a:p>
            <a:pPr marL="342900" indent="-342900" algn="l"/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ligraph421 BT" pitchFamily="66" charset="0"/>
                <a:ea typeface="Arial Unicode MS" pitchFamily="34" charset="-128"/>
                <a:cs typeface="Arial Unicode MS" pitchFamily="34" charset="-128"/>
                <a:sym typeface="Wingdings 2"/>
              </a:rPr>
              <a:t>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Reduced clearance of IDL due to altered apolipoprotein E</a:t>
            </a:r>
          </a:p>
          <a:p>
            <a:pPr marL="342900" indent="-342900" algn="l"/>
            <a:endParaRPr lang="sr-Cyrl-CS" sz="1600" dirty="0">
              <a:solidFill>
                <a:srgbClr val="0048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angina pectoris, stroke</a:t>
            </a:r>
          </a:p>
          <a:p>
            <a:pPr marL="342900" indent="-342900" algn="l"/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  </a:t>
            </a:r>
            <a:r>
              <a:rPr lang="en" sz="2800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✔</a:t>
            </a:r>
            <a:r>
              <a:rPr lang="en" sz="2800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Fibrates, nicotine acid, statins</a:t>
            </a:r>
            <a:endParaRPr lang="el-GR" sz="36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sym typeface="WP IconicSymbolsA" pitchFamily="2" charset="2"/>
            </a:endParaRPr>
          </a:p>
          <a:p>
            <a:pPr marL="342900" indent="-342900" algn="l"/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28596" y="785794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Familiar</a:t>
            </a:r>
          </a:p>
          <a:p>
            <a:pPr algn="ctr"/>
            <a:r>
              <a:rPr lang="en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dysbetalipoproteinemia</a:t>
            </a:r>
            <a:endParaRPr lang="sr-Latn-CS" sz="3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004800"/>
                </a:solidFill>
                <a:latin typeface="Comic Sans MS" pitchFamily="66" charset="0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854</Words>
  <Application>Microsoft Office PowerPoint</Application>
  <PresentationFormat>On-screen Show (4:3)</PresentationFormat>
  <Paragraphs>263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Unicode MS</vt:lpstr>
      <vt:lpstr>Calibri</vt:lpstr>
      <vt:lpstr>Calligraph421 BT</vt:lpstr>
      <vt:lpstr>Comic Sans MS</vt:lpstr>
      <vt:lpstr>Jokerman</vt:lpstr>
      <vt:lpstr>Mistral</vt:lpstr>
      <vt:lpstr>Monotype Sorts</vt:lpstr>
      <vt:lpstr>Office Theme</vt:lpstr>
      <vt:lpstr>TREATMENT OF HYPERLIPIDEMIA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ХИПЕРЛИПИДЕМИЈЕ </dc:title>
  <dc:creator> </dc:creator>
  <cp:lastModifiedBy>Boj</cp:lastModifiedBy>
  <cp:revision>24</cp:revision>
  <dcterms:created xsi:type="dcterms:W3CDTF">2011-03-23T12:45:24Z</dcterms:created>
  <dcterms:modified xsi:type="dcterms:W3CDTF">2023-07-29T17:28:31Z</dcterms:modified>
</cp:coreProperties>
</file>